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FB2"/>
    <a:srgbClr val="A2E4D8"/>
    <a:srgbClr val="99D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3" autoAdjust="0"/>
  </p:normalViewPr>
  <p:slideViewPr>
    <p:cSldViewPr>
      <p:cViewPr>
        <p:scale>
          <a:sx n="100" d="100"/>
          <a:sy n="100" d="100"/>
        </p:scale>
        <p:origin x="-122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8BD71-E1F3-4438-BD91-8541405C4DDB}" type="datetimeFigureOut">
              <a:rPr lang="cs-CZ" smtClean="0"/>
              <a:t>6.7.2012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67896-336F-4991-A8E6-08822575E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306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BB5DB-09BA-4E77-A959-2F3B7E53E997}" type="datetimeFigureOut">
              <a:rPr lang="cs-CZ" smtClean="0"/>
              <a:t>6.7.2012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30EB0-EA3B-47BB-A962-8009B9EA0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1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153817"/>
            <a:ext cx="6400800" cy="12832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252028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633356"/>
            <a:ext cx="9144000" cy="252028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2941240" y="6597352"/>
            <a:ext cx="623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Fakulta biomedicínského inženýrství, ČVUT v Praze, nám. Sítná 3105, 272 01 Kladno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Skupina 10"/>
          <p:cNvGrpSpPr/>
          <p:nvPr userDrawn="1"/>
        </p:nvGrpSpPr>
        <p:grpSpPr>
          <a:xfrm>
            <a:off x="0" y="4903911"/>
            <a:ext cx="9144000" cy="1261393"/>
            <a:chOff x="0" y="4543871"/>
            <a:chExt cx="9144000" cy="1261393"/>
          </a:xfrm>
        </p:grpSpPr>
        <p:sp>
          <p:nvSpPr>
            <p:cNvPr id="12" name="Obdélník 11"/>
            <p:cNvSpPr/>
            <p:nvPr/>
          </p:nvSpPr>
          <p:spPr>
            <a:xfrm>
              <a:off x="0" y="4543871"/>
              <a:ext cx="9144000" cy="1258887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3" name="Picture 3" descr="D:\Projekty a granty\ESF 415\Grafika\Manual logotypu OP VK\03_Logolink_ESF_EU_MSMT_OPVK\01_Zakladni_logolinky_OPVK\01_Zakladni_logolink_horizontalni_cz\OPVK_hor_zakladni_logolink_CMYK_cz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546377"/>
              <a:ext cx="5761038" cy="1258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Obdélník 3"/>
          <p:cNvSpPr/>
          <p:nvPr userDrawn="1"/>
        </p:nvSpPr>
        <p:spPr>
          <a:xfrm>
            <a:off x="0" y="919897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/>
              <a:t>Modernizace výukových postupů a zvýšení praktických dovedností a návyků studentů oboru Biomedicínský technik</a:t>
            </a: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Podpořeno projektem – OP VK CZ.1.07./2.2.00/15.0415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3855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ecný snímek - s pozadím">
    <p:bg>
      <p:bgPr>
        <a:blipFill dpi="0" rotWithShape="1">
          <a:blip r:embed="rId2">
            <a:alphaModFix amt="1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3347864" y="6124771"/>
            <a:ext cx="5796136" cy="733229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0"/>
            <a:ext cx="9144000" cy="252028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1412776"/>
            <a:ext cx="9144000" cy="126014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3" descr="D:\Projekty a granty\ESF 415\Grafika\Manual logotypu OP VK\03_Logolink_ESF_EU_MSMT_OPVK\01_Zakladni_logolinky_OPVK\01_Zakladni_logolink_horizontalni_cz\OPVK_hor_zakladni_logolink_CMYK_cz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" y="6124772"/>
            <a:ext cx="3355470" cy="73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délník 19"/>
          <p:cNvSpPr/>
          <p:nvPr userDrawn="1"/>
        </p:nvSpPr>
        <p:spPr>
          <a:xfrm>
            <a:off x="3383360" y="6279703"/>
            <a:ext cx="5293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Modernizace výukových postupů a zvýšení praktických dovedností a návyků studentů oboru Biomedicínský technik</a:t>
            </a: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77758" y="6124771"/>
            <a:ext cx="549424" cy="709800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674DA0-748D-437C-9C19-A69F76BEA93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65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ecný snímek - bez pozad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3347864" y="6124771"/>
            <a:ext cx="5796136" cy="733229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0"/>
            <a:ext cx="9144000" cy="252028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1412776"/>
            <a:ext cx="9144000" cy="126014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3" descr="D:\Projekty a granty\ESF 415\Grafika\Manual logotypu OP VK\03_Logolink_ESF_EU_MSMT_OPVK\01_Zakladni_logolinky_OPVK\01_Zakladni_logolink_horizontalni_cz\OPVK_hor_zakladni_logolink_CMYK_cz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" y="6124772"/>
            <a:ext cx="3355470" cy="73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délník 19"/>
          <p:cNvSpPr/>
          <p:nvPr userDrawn="1"/>
        </p:nvSpPr>
        <p:spPr>
          <a:xfrm>
            <a:off x="3383360" y="6279703"/>
            <a:ext cx="5293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Modernizace výukových postupů a zvýšení praktických dovedností a návyků studentů oboru Biomedicínský technik</a:t>
            </a: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77758" y="6124771"/>
            <a:ext cx="549424" cy="709800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674DA0-748D-437C-9C19-A69F76BEA93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34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 userDrawn="1"/>
        </p:nvGrpSpPr>
        <p:grpSpPr>
          <a:xfrm>
            <a:off x="0" y="4903911"/>
            <a:ext cx="9144000" cy="1261393"/>
            <a:chOff x="0" y="4543871"/>
            <a:chExt cx="9144000" cy="1261393"/>
          </a:xfrm>
        </p:grpSpPr>
        <p:sp>
          <p:nvSpPr>
            <p:cNvPr id="8" name="Obdélník 7"/>
            <p:cNvSpPr/>
            <p:nvPr/>
          </p:nvSpPr>
          <p:spPr>
            <a:xfrm>
              <a:off x="0" y="4543871"/>
              <a:ext cx="9144000" cy="1258887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3" descr="D:\Projekty a granty\ESF 415\Grafika\Manual logotypu OP VK\03_Logolink_ESF_EU_MSMT_OPVK\01_Zakladni_logolinky_OPVK\01_Zakladni_logolink_horizontalni_cz\OPVK_hor_zakladni_logolink_CMYK_cz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546377"/>
              <a:ext cx="5761038" cy="1258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bdélník 9"/>
          <p:cNvSpPr/>
          <p:nvPr userDrawn="1"/>
        </p:nvSpPr>
        <p:spPr>
          <a:xfrm>
            <a:off x="0" y="0"/>
            <a:ext cx="9144000" cy="252028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0" y="6633356"/>
            <a:ext cx="9144000" cy="252028"/>
          </a:xfrm>
          <a:prstGeom prst="rect">
            <a:avLst/>
          </a:prstGeom>
          <a:solidFill>
            <a:srgbClr val="A2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0" y="299695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/>
              <a:t>Děkuji Vám za pozornost!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75752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F42FD-758B-4D21-B2EB-62A7397C6577}" type="datetime1">
              <a:rPr lang="cs-CZ" smtClean="0"/>
              <a:t>6.7.2012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74DA0-748D-437C-9C19-A69F76BEA9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85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0" y="3153817"/>
            <a:ext cx="9144000" cy="1283295"/>
          </a:xfrm>
        </p:spPr>
        <p:txBody>
          <a:bodyPr/>
          <a:lstStyle/>
          <a:p>
            <a:r>
              <a:rPr lang="cs-CZ" b="1" dirty="0" smtClean="0"/>
              <a:t>Monitory vitálních funkcí pacienta</a:t>
            </a:r>
          </a:p>
          <a:p>
            <a:r>
              <a:rPr lang="cs-CZ" dirty="0"/>
              <a:t>Ing. Roman Matějka, Bc. Ondřej </a:t>
            </a:r>
            <a:r>
              <a:rPr lang="cs-CZ" dirty="0" smtClean="0"/>
              <a:t>Čadek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852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Základní funkce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493096"/>
          </a:xfrm>
        </p:spPr>
        <p:txBody>
          <a:bodyPr/>
          <a:lstStyle/>
          <a:p>
            <a:r>
              <a:rPr lang="cs-CZ" dirty="0" smtClean="0"/>
              <a:t>Monitorování životních funkcí (parametrů)</a:t>
            </a:r>
          </a:p>
          <a:p>
            <a:pPr lvl="1"/>
            <a:r>
              <a:rPr lang="cs-CZ" b="1" dirty="0" smtClean="0"/>
              <a:t>EKG – </a:t>
            </a:r>
            <a:r>
              <a:rPr lang="cs-CZ" dirty="0" smtClean="0"/>
              <a:t>1,5 nebo 12 svodů</a:t>
            </a:r>
          </a:p>
          <a:p>
            <a:pPr lvl="1"/>
            <a:r>
              <a:rPr lang="cs-CZ" b="1" dirty="0" smtClean="0"/>
              <a:t>Krevní tlaky</a:t>
            </a:r>
            <a:r>
              <a:rPr lang="cs-CZ" dirty="0" smtClean="0"/>
              <a:t> </a:t>
            </a:r>
            <a:r>
              <a:rPr lang="cs-CZ" b="1" dirty="0" smtClean="0"/>
              <a:t>–</a:t>
            </a:r>
            <a:r>
              <a:rPr lang="cs-CZ" dirty="0" smtClean="0"/>
              <a:t> neinvazivní a invazivní metoda</a:t>
            </a:r>
          </a:p>
          <a:p>
            <a:pPr lvl="1"/>
            <a:r>
              <a:rPr lang="cs-CZ" b="1" dirty="0" smtClean="0"/>
              <a:t>Teplota – </a:t>
            </a:r>
            <a:r>
              <a:rPr lang="cs-CZ" dirty="0" smtClean="0"/>
              <a:t>povrchová, rektální</a:t>
            </a:r>
          </a:p>
          <a:p>
            <a:pPr lvl="1"/>
            <a:r>
              <a:rPr lang="cs-CZ" b="1" dirty="0" smtClean="0"/>
              <a:t>Saturace krve kyslíkem – </a:t>
            </a:r>
            <a:r>
              <a:rPr lang="cs-CZ" dirty="0" smtClean="0"/>
              <a:t>IR a R záření, čidla na prst</a:t>
            </a:r>
          </a:p>
          <a:p>
            <a:pPr lvl="1"/>
            <a:r>
              <a:rPr lang="cs-CZ" b="1" dirty="0" smtClean="0"/>
              <a:t>Spirometrické veličiny – </a:t>
            </a:r>
            <a:r>
              <a:rPr lang="cs-CZ" dirty="0" smtClean="0"/>
              <a:t>dechový objem</a:t>
            </a:r>
          </a:p>
          <a:p>
            <a:pPr lvl="1"/>
            <a:r>
              <a:rPr lang="cs-CZ" b="1" dirty="0" smtClean="0"/>
              <a:t>Anesteziologické parametry – </a:t>
            </a:r>
            <a:r>
              <a:rPr lang="cs-CZ" dirty="0" smtClean="0"/>
              <a:t>koncentrace plynů a těkavých anesteziologických látek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4DA0-748D-437C-9C19-A69F76BEA93B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723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Základní myšlenka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Integrace dílčích prvků v jeden systém</a:t>
            </a:r>
          </a:p>
          <a:p>
            <a:pPr lvl="1"/>
            <a:r>
              <a:rPr lang="cs-CZ" dirty="0" smtClean="0"/>
              <a:t>EKG, NIBP, IBP, SpO</a:t>
            </a:r>
            <a:r>
              <a:rPr lang="cs-CZ" sz="2400" dirty="0" smtClean="0"/>
              <a:t>2, </a:t>
            </a:r>
            <a:r>
              <a:rPr lang="cs-CZ" dirty="0" smtClean="0"/>
              <a:t>teplota</a:t>
            </a:r>
            <a:r>
              <a:rPr lang="cs-CZ" sz="2400" dirty="0" smtClean="0"/>
              <a:t>, </a:t>
            </a:r>
            <a:r>
              <a:rPr lang="cs-CZ" dirty="0" smtClean="0"/>
              <a:t>spirometrie </a:t>
            </a:r>
            <a:r>
              <a:rPr lang="cs-CZ" dirty="0" err="1" smtClean="0"/>
              <a:t>atd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4DA0-748D-437C-9C19-A69F76BEA93B}" type="slidenum">
              <a:rPr lang="cs-CZ" smtClean="0"/>
              <a:pPr/>
              <a:t>3</a:t>
            </a:fld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87624" y="2702863"/>
            <a:ext cx="6672832" cy="3311092"/>
            <a:chOff x="1230999" y="2696916"/>
            <a:chExt cx="6672832" cy="3311092"/>
          </a:xfrm>
        </p:grpSpPr>
        <p:pic>
          <p:nvPicPr>
            <p:cNvPr id="1026" name="Picture 2" descr="http://www.alwilmedical.com/_storage/attachments/PHOTOS/GE%20S_5%20F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133342"/>
              <a:ext cx="3052349" cy="2874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Skupina 13"/>
            <p:cNvGrpSpPr/>
            <p:nvPr/>
          </p:nvGrpSpPr>
          <p:grpSpPr>
            <a:xfrm>
              <a:off x="1230999" y="2696916"/>
              <a:ext cx="6672832" cy="3139786"/>
              <a:chOff x="1230999" y="2696916"/>
              <a:chExt cx="6672832" cy="3139786"/>
            </a:xfrm>
          </p:grpSpPr>
          <p:pic>
            <p:nvPicPr>
              <p:cNvPr id="1028" name="Picture 4" descr="http://www.zdravotnicke-pomucky.eu/media/catalog/product/cache/1/image/5e06319eda06f020e43594a9c230972d/M/E/MED51130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6692" y="4471169"/>
                <a:ext cx="1627156" cy="13106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http://shop.dela.cz/images/s24860-digitalni-teplomer-fialovy.jpe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4521" y="4157392"/>
                <a:ext cx="1679310" cy="1679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http://www.sensoronics.com/images/reusable-spo2-sensors-large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999" y="2795764"/>
                <a:ext cx="1972849" cy="1333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http://img.diytrade.com/cdimg/893282/9910679/0/1248939248/Invasive_blood_Pressure_Transducers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6530" y="2696916"/>
                <a:ext cx="1947301" cy="1460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" name="Přímá spojnice se šipkou 5"/>
              <p:cNvCxnSpPr/>
              <p:nvPr/>
            </p:nvCxnSpPr>
            <p:spPr>
              <a:xfrm>
                <a:off x="2771800" y="3789040"/>
                <a:ext cx="648072" cy="340224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se šipkou 12"/>
              <p:cNvCxnSpPr/>
              <p:nvPr/>
            </p:nvCxnSpPr>
            <p:spPr>
              <a:xfrm flipV="1">
                <a:off x="2924200" y="4570675"/>
                <a:ext cx="495672" cy="29848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se šipkou 15"/>
              <p:cNvCxnSpPr/>
              <p:nvPr/>
            </p:nvCxnSpPr>
            <p:spPr>
              <a:xfrm flipH="1">
                <a:off x="5956530" y="3462514"/>
                <a:ext cx="415670" cy="326526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se šipkou 18"/>
              <p:cNvCxnSpPr/>
              <p:nvPr/>
            </p:nvCxnSpPr>
            <p:spPr>
              <a:xfrm flipH="1" flipV="1">
                <a:off x="6164365" y="4471169"/>
                <a:ext cx="567875" cy="248749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4832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Hlavní význam - autonomie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Existují přece jedno účelné systémy, často i přesnější ovšem…</a:t>
            </a:r>
          </a:p>
          <a:p>
            <a:r>
              <a:rPr lang="cs-CZ" b="1" dirty="0" smtClean="0"/>
              <a:t>Kontinuální měření a periodické měření</a:t>
            </a:r>
          </a:p>
          <a:p>
            <a:pPr lvl="1"/>
            <a:r>
              <a:rPr lang="cs-CZ" dirty="0" smtClean="0"/>
              <a:t>Kontinuální měření EKG, SpO2 s možností i záznamu</a:t>
            </a:r>
          </a:p>
          <a:p>
            <a:pPr lvl="1"/>
            <a:r>
              <a:rPr lang="cs-CZ" dirty="0" smtClean="0"/>
              <a:t>Periodické měření krevních tlaků bez nutnosti asistence personálu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4DA0-748D-437C-9C19-A69F76BEA93B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53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Hlavní význam - alarmy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Možnost nastavení </a:t>
            </a:r>
            <a:r>
              <a:rPr lang="cs-CZ" b="1" dirty="0" smtClean="0"/>
              <a:t>prahových hodnot</a:t>
            </a:r>
          </a:p>
          <a:p>
            <a:r>
              <a:rPr lang="cs-CZ" b="1" dirty="0" smtClean="0"/>
              <a:t>Upozornění personálu na krizovou situaci</a:t>
            </a:r>
          </a:p>
          <a:p>
            <a:r>
              <a:rPr lang="cs-CZ" b="1" dirty="0" smtClean="0"/>
              <a:t>Více úrovní alarmu</a:t>
            </a:r>
          </a:p>
          <a:p>
            <a:pPr lvl="1"/>
            <a:r>
              <a:rPr lang="cs-CZ" dirty="0" smtClean="0"/>
              <a:t>Krátkodobé výchylky z normy</a:t>
            </a:r>
          </a:p>
          <a:p>
            <a:pPr lvl="1"/>
            <a:r>
              <a:rPr lang="cs-CZ" dirty="0" smtClean="0"/>
              <a:t>Život neohrožující situace</a:t>
            </a:r>
          </a:p>
          <a:p>
            <a:pPr lvl="1"/>
            <a:r>
              <a:rPr lang="cs-CZ" dirty="0" smtClean="0"/>
              <a:t>Kritické, život ohrožující situace</a:t>
            </a:r>
          </a:p>
          <a:p>
            <a:pPr lvl="1"/>
            <a:r>
              <a:rPr lang="cs-CZ" dirty="0" smtClean="0"/>
              <a:t>Mnohé systémy také mají automatické vyhodnocení parametrů (např. srdeční činnost)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4DA0-748D-437C-9C19-A69F76BEA93B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80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Hlavní význam – vzdálený dohled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Možnost připojení do </a:t>
            </a:r>
            <a:r>
              <a:rPr lang="cs-CZ" b="1" dirty="0" smtClean="0"/>
              <a:t>monitorovací centrály</a:t>
            </a:r>
          </a:p>
          <a:p>
            <a:r>
              <a:rPr lang="cs-CZ" b="1" dirty="0" smtClean="0"/>
              <a:t>Vzdálený dohled bez nutnosti personálu u lůžka pacienta</a:t>
            </a:r>
          </a:p>
          <a:p>
            <a:r>
              <a:rPr lang="cs-CZ" dirty="0" smtClean="0"/>
              <a:t>Možnost záznamu parametrů pro pozdější vyhodnocení příp. experimentální účely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4DA0-748D-437C-9C19-A69F76BEA93B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2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4DA0-748D-437C-9C19-A69F76BEA93B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13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594395"/>
      </p:ext>
    </p:extLst>
  </p:cSld>
  <p:clrMapOvr>
    <a:masterClrMapping/>
  </p:clrMapOvr>
</p:sld>
</file>

<file path=ppt/theme/theme1.xml><?xml version="1.0" encoding="utf-8"?>
<a:theme xmlns:a="http://schemas.openxmlformats.org/drawingml/2006/main" name="ESF415 prezentace 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ESF415 prezentace šablona</Template>
  <TotalTime>3132</TotalTime>
  <Words>199</Words>
  <Application>Microsoft Office PowerPoint</Application>
  <PresentationFormat>Předvádění na obrazovce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ESF415 prezentace šablona</vt:lpstr>
      <vt:lpstr>Prezentace aplikace PowerPoint</vt:lpstr>
      <vt:lpstr>Základní funkce</vt:lpstr>
      <vt:lpstr>Základní myšlenka</vt:lpstr>
      <vt:lpstr>Hlavní význam - autonomie</vt:lpstr>
      <vt:lpstr>Hlavní význam - alarmy</vt:lpstr>
      <vt:lpstr>Hlavní význam – vzdálený dohled</vt:lpstr>
      <vt:lpstr>Legislativa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Matějka</dc:creator>
  <cp:lastModifiedBy>Roman Matějka</cp:lastModifiedBy>
  <cp:revision>6</cp:revision>
  <dcterms:created xsi:type="dcterms:W3CDTF">2012-07-06T10:45:53Z</dcterms:created>
  <dcterms:modified xsi:type="dcterms:W3CDTF">2012-07-08T14:58:51Z</dcterms:modified>
</cp:coreProperties>
</file>