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0" r:id="rId10"/>
    <p:sldId id="266" r:id="rId11"/>
    <p:sldId id="263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FB2"/>
    <a:srgbClr val="A2E4D8"/>
    <a:srgbClr val="99D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118" autoAdjust="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BD71-E1F3-4438-BD91-8541405C4DDB}" type="datetimeFigureOut">
              <a:rPr lang="cs-CZ" smtClean="0"/>
              <a:t>7.7.2012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67896-336F-4991-A8E6-08822575EA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30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B5DB-09BA-4E77-A959-2F3B7E53E997}" type="datetimeFigureOut">
              <a:rPr lang="cs-CZ" smtClean="0"/>
              <a:t>7.7.2012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0EB0-EA3B-47BB-A962-8009B9EA0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01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53817"/>
            <a:ext cx="6400800" cy="12832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633356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941240" y="6597352"/>
            <a:ext cx="623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Fakulta biomedicínského inženýrství, ČVUT v Praze, nám. Sítná 3105, 272 01 Kladno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0" y="4903911"/>
            <a:ext cx="9144000" cy="1261393"/>
            <a:chOff x="0" y="4543871"/>
            <a:chExt cx="9144000" cy="1261393"/>
          </a:xfrm>
        </p:grpSpPr>
        <p:sp>
          <p:nvSpPr>
            <p:cNvPr id="12" name="Obdélník 11"/>
            <p:cNvSpPr/>
            <p:nvPr/>
          </p:nvSpPr>
          <p:spPr>
            <a:xfrm>
              <a:off x="0" y="4543871"/>
              <a:ext cx="9144000" cy="125888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3" name="Picture 3" descr="D:\Projekty a granty\ESF 415\Grafika\Manual logotypu OP VK\03_Logolink_ESF_EU_MSMT_OPVK\01_Zakladni_logolinky_OPVK\01_Zakladni_logolink_horizontalni_cz\OPVK_hor_zakladni_logolink_CMYK_cz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546377"/>
              <a:ext cx="5761038" cy="125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bdélník 3"/>
          <p:cNvSpPr/>
          <p:nvPr userDrawn="1"/>
        </p:nvSpPr>
        <p:spPr>
          <a:xfrm>
            <a:off x="0" y="919897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Modernizace výukových postupů a zvýšení praktických dovedností a návyků studentů oboru Biomedicínský technik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Podpořeno projektem – OP VK CZ.1.07./2.2.00/15.0415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3855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cný snímek - s pozadím">
    <p:bg>
      <p:bgPr>
        <a:blipFill dpi="0" rotWithShape="1">
          <a:blip r:embed="rId2">
            <a:alphaModFix amt="1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3347864" y="6124771"/>
            <a:ext cx="5796136" cy="733229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1412776"/>
            <a:ext cx="9144000" cy="126014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Picture 3" descr="D:\Projekty a granty\ESF 415\Grafika\Manual logotypu OP VK\03_Logolink_ESF_EU_MSMT_OPVK\01_Zakladni_logolinky_OPVK\01_Zakladni_logolink_horizontalni_cz\OPVK_hor_zakladni_logolink_CMYK_cz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" y="6124772"/>
            <a:ext cx="3355470" cy="7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 userDrawn="1"/>
        </p:nvSpPr>
        <p:spPr>
          <a:xfrm>
            <a:off x="3383360" y="6279703"/>
            <a:ext cx="529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Modernizace výukových postupů a zvýšení praktických dovedností a návyků studentů oboru Biomedicínský technik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77758" y="6124771"/>
            <a:ext cx="549424" cy="709800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74DA0-748D-437C-9C19-A69F76BEA93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6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cný snímek - bez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3347864" y="6124771"/>
            <a:ext cx="5796136" cy="733229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1412776"/>
            <a:ext cx="9144000" cy="126014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Picture 3" descr="D:\Projekty a granty\ESF 415\Grafika\Manual logotypu OP VK\03_Logolink_ESF_EU_MSMT_OPVK\01_Zakladni_logolinky_OPVK\01_Zakladni_logolink_horizontalni_cz\OPVK_hor_zakladni_logolink_CMYK_cz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" y="6124772"/>
            <a:ext cx="3355470" cy="7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 userDrawn="1"/>
        </p:nvSpPr>
        <p:spPr>
          <a:xfrm>
            <a:off x="3383360" y="6279703"/>
            <a:ext cx="529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Modernizace výukových postupů a zvýšení praktických dovedností a návyků studentů oboru Biomedicínský technik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77758" y="6124771"/>
            <a:ext cx="549424" cy="709800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74DA0-748D-437C-9C19-A69F76BEA93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34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>
          <a:xfrm>
            <a:off x="0" y="4903911"/>
            <a:ext cx="9144000" cy="1261393"/>
            <a:chOff x="0" y="4543871"/>
            <a:chExt cx="9144000" cy="1261393"/>
          </a:xfrm>
        </p:grpSpPr>
        <p:sp>
          <p:nvSpPr>
            <p:cNvPr id="8" name="Obdélník 7"/>
            <p:cNvSpPr/>
            <p:nvPr/>
          </p:nvSpPr>
          <p:spPr>
            <a:xfrm>
              <a:off x="0" y="4543871"/>
              <a:ext cx="9144000" cy="125888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3" descr="D:\Projekty a granty\ESF 415\Grafika\Manual logotypu OP VK\03_Logolink_ESF_EU_MSMT_OPVK\01_Zakladni_logolinky_OPVK\01_Zakladni_logolink_horizontalni_cz\OPVK_hor_zakladni_logolink_CMYK_cz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546377"/>
              <a:ext cx="5761038" cy="125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délník 9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6633356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29969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/>
              <a:t>Děkuji Vám za pozornost!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575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42FD-758B-4D21-B2EB-62A7397C6577}" type="datetime1">
              <a:rPr lang="cs-CZ" smtClean="0"/>
              <a:t>7.7.2012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4DA0-748D-437C-9C19-A69F76BEA93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8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ojekty%20a%20granty\ESF%20415\Prezentace\LinearniPeristaltikaCelek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0" y="3153817"/>
            <a:ext cx="9144000" cy="1283295"/>
          </a:xfrm>
        </p:spPr>
        <p:txBody>
          <a:bodyPr>
            <a:normAutofit/>
          </a:bodyPr>
          <a:lstStyle/>
          <a:p>
            <a:r>
              <a:rPr lang="cs-CZ" b="1" dirty="0" smtClean="0"/>
              <a:t>Infuzní technika – principy a aplikace</a:t>
            </a:r>
          </a:p>
          <a:p>
            <a:r>
              <a:rPr lang="cs-CZ" dirty="0" smtClean="0"/>
              <a:t>Ing. Roman Matějka, Bc. Ondřej Čadek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52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Lineární dávkovače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Jiný název: </a:t>
            </a:r>
            <a:r>
              <a:rPr lang="cs-CZ" b="1" dirty="0" smtClean="0"/>
              <a:t>injekční dávkovače</a:t>
            </a:r>
          </a:p>
          <a:p>
            <a:r>
              <a:rPr lang="cs-CZ" b="1" dirty="0" smtClean="0"/>
              <a:t>Přesně definovaný dávkovaný objem </a:t>
            </a:r>
            <a:r>
              <a:rPr lang="cs-CZ" dirty="0" smtClean="0"/>
              <a:t>oproti pumpám mnohem </a:t>
            </a:r>
            <a:r>
              <a:rPr lang="cs-CZ" b="1" dirty="0" smtClean="0"/>
              <a:t>menší</a:t>
            </a:r>
            <a:r>
              <a:rPr lang="cs-CZ" dirty="0" smtClean="0"/>
              <a:t> a využívají jako zásobu </a:t>
            </a:r>
            <a:r>
              <a:rPr lang="cs-CZ" b="1" dirty="0" smtClean="0"/>
              <a:t>injekční stříkačku</a:t>
            </a:r>
          </a:p>
          <a:p>
            <a:r>
              <a:rPr lang="cs-CZ" dirty="0" smtClean="0"/>
              <a:t>Základní součásti</a:t>
            </a:r>
          </a:p>
          <a:p>
            <a:pPr lvl="1"/>
            <a:r>
              <a:rPr lang="cs-CZ" b="1" dirty="0" err="1" smtClean="0"/>
              <a:t>dokovací</a:t>
            </a:r>
            <a:r>
              <a:rPr lang="cs-CZ" b="1" dirty="0" smtClean="0"/>
              <a:t> stanice </a:t>
            </a:r>
            <a:r>
              <a:rPr lang="cs-CZ" dirty="0" smtClean="0"/>
              <a:t>a </a:t>
            </a:r>
            <a:r>
              <a:rPr lang="cs-CZ" b="1" dirty="0" smtClean="0"/>
              <a:t>záložní napájení</a:t>
            </a:r>
            <a:endParaRPr lang="cs-CZ" dirty="0"/>
          </a:p>
          <a:p>
            <a:pPr lvl="1"/>
            <a:r>
              <a:rPr lang="cs-CZ" b="1" dirty="0" smtClean="0"/>
              <a:t>alarmy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48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Lineární dávkovače - konstrukce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Rameno tlačí na píst injekční stříkačky</a:t>
            </a:r>
          </a:p>
          <a:p>
            <a:r>
              <a:rPr lang="cs-CZ" b="1" dirty="0" smtClean="0"/>
              <a:t>Šroubový</a:t>
            </a:r>
            <a:r>
              <a:rPr lang="cs-CZ" dirty="0" smtClean="0"/>
              <a:t> nebo </a:t>
            </a:r>
            <a:r>
              <a:rPr lang="cs-CZ" b="1" dirty="0" smtClean="0"/>
              <a:t>hřebenový pohon</a:t>
            </a:r>
          </a:p>
          <a:p>
            <a:r>
              <a:rPr lang="cs-CZ" dirty="0"/>
              <a:t>Pohod </a:t>
            </a:r>
            <a:r>
              <a:rPr lang="cs-CZ" b="1" dirty="0"/>
              <a:t>DC motor </a:t>
            </a:r>
            <a:r>
              <a:rPr lang="cs-CZ" dirty="0"/>
              <a:t>nebo </a:t>
            </a:r>
            <a:r>
              <a:rPr lang="cs-CZ" b="1" dirty="0"/>
              <a:t>krokový motor</a:t>
            </a:r>
          </a:p>
          <a:p>
            <a:r>
              <a:rPr lang="cs-CZ" b="1" dirty="0"/>
              <a:t>Rotační </a:t>
            </a:r>
            <a:r>
              <a:rPr lang="cs-CZ" b="1" dirty="0" err="1"/>
              <a:t>enkodér</a:t>
            </a:r>
            <a:r>
              <a:rPr lang="cs-CZ" b="1" dirty="0"/>
              <a:t> </a:t>
            </a:r>
            <a:r>
              <a:rPr lang="cs-CZ" dirty="0"/>
              <a:t>pro snímání otáček a </a:t>
            </a:r>
            <a:r>
              <a:rPr lang="cs-CZ" dirty="0" smtClean="0"/>
              <a:t>polohy</a:t>
            </a:r>
            <a:endParaRPr lang="cs-CZ" b="1" dirty="0"/>
          </a:p>
        </p:txBody>
      </p:sp>
      <p:pic>
        <p:nvPicPr>
          <p:cNvPr id="6146" name="Picture 13" descr="Popis: http://img.medicalexpo.com/images_me/photo-g/multi-purpose-syringe-pump-1-channel-421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1943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Infuzní technika - alarmy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r>
              <a:rPr lang="cs-CZ" dirty="0" smtClean="0"/>
              <a:t>Informace personálu o krizové situaci</a:t>
            </a:r>
          </a:p>
          <a:p>
            <a:r>
              <a:rPr lang="cs-CZ" dirty="0" smtClean="0"/>
              <a:t>V případě spojeni s centrálou i vzdálený monitoring</a:t>
            </a:r>
          </a:p>
          <a:p>
            <a:r>
              <a:rPr lang="cs-CZ" dirty="0" smtClean="0"/>
              <a:t>Základní alarmy</a:t>
            </a:r>
          </a:p>
          <a:p>
            <a:pPr lvl="1"/>
            <a:r>
              <a:rPr lang="cs-CZ" b="1" dirty="0" smtClean="0"/>
              <a:t>Nedostatek média </a:t>
            </a:r>
            <a:r>
              <a:rPr lang="cs-CZ" dirty="0" smtClean="0"/>
              <a:t>– ve vaku pomocí detektoru kapek, nebo stříkačka u konce</a:t>
            </a:r>
          </a:p>
          <a:p>
            <a:pPr lvl="1"/>
            <a:r>
              <a:rPr lang="cs-CZ" b="1" dirty="0" smtClean="0"/>
              <a:t>Přítomnost bublin – </a:t>
            </a:r>
            <a:r>
              <a:rPr lang="cs-CZ" dirty="0" smtClean="0"/>
              <a:t>bublinový detektor</a:t>
            </a:r>
          </a:p>
          <a:p>
            <a:pPr lvl="1"/>
            <a:r>
              <a:rPr lang="cs-CZ" b="1" dirty="0" smtClean="0"/>
              <a:t>Vysoký okluzní tlak – </a:t>
            </a:r>
            <a:r>
              <a:rPr lang="cs-CZ" dirty="0" smtClean="0"/>
              <a:t>ucpaný katétr nebo jinak zaškrcený, kontaktní tlakový senzor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89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96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17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využití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Kontinuální</a:t>
            </a:r>
            <a:r>
              <a:rPr lang="cs-CZ" dirty="0" smtClean="0"/>
              <a:t> nebo </a:t>
            </a:r>
            <a:r>
              <a:rPr lang="cs-CZ" b="1" dirty="0" smtClean="0"/>
              <a:t>dávkový</a:t>
            </a:r>
            <a:r>
              <a:rPr lang="cs-CZ" dirty="0" smtClean="0"/>
              <a:t> </a:t>
            </a:r>
            <a:r>
              <a:rPr lang="cs-CZ" b="1" dirty="0" smtClean="0"/>
              <a:t>přísun léčiv</a:t>
            </a:r>
            <a:r>
              <a:rPr lang="cs-CZ" dirty="0" smtClean="0"/>
              <a:t>, </a:t>
            </a:r>
            <a:r>
              <a:rPr lang="cs-CZ" b="1" dirty="0" smtClean="0"/>
              <a:t>podpůrných prostředků</a:t>
            </a:r>
            <a:r>
              <a:rPr lang="cs-CZ" dirty="0" smtClean="0"/>
              <a:t>, </a:t>
            </a:r>
            <a:r>
              <a:rPr lang="cs-CZ" b="1" dirty="0" smtClean="0"/>
              <a:t>výživy</a:t>
            </a:r>
            <a:r>
              <a:rPr lang="cs-CZ" dirty="0" smtClean="0"/>
              <a:t> aj.</a:t>
            </a:r>
          </a:p>
          <a:p>
            <a:r>
              <a:rPr lang="cs-CZ" dirty="0" smtClean="0"/>
              <a:t>Oproti </a:t>
            </a:r>
            <a:r>
              <a:rPr lang="cs-CZ" b="1" dirty="0" smtClean="0"/>
              <a:t>konvenčnímu způsobu </a:t>
            </a:r>
            <a:r>
              <a:rPr lang="cs-CZ" dirty="0" smtClean="0"/>
              <a:t>(gravitačnímu) je toto </a:t>
            </a:r>
            <a:r>
              <a:rPr lang="cs-CZ" b="1" dirty="0" smtClean="0"/>
              <a:t>dávkování přesně definované</a:t>
            </a:r>
          </a:p>
          <a:p>
            <a:r>
              <a:rPr lang="cs-CZ" b="1" dirty="0" smtClean="0"/>
              <a:t>Automatická kontrola </a:t>
            </a:r>
            <a:r>
              <a:rPr lang="cs-CZ" dirty="0" smtClean="0"/>
              <a:t>krizových situací</a:t>
            </a:r>
          </a:p>
          <a:p>
            <a:pPr lvl="1"/>
            <a:r>
              <a:rPr lang="cs-CZ" dirty="0" smtClean="0"/>
              <a:t>Samotné dávkování, přítomnost média, přítomnost bublin, tlak apod.</a:t>
            </a:r>
          </a:p>
          <a:p>
            <a:r>
              <a:rPr lang="cs-CZ" dirty="0" smtClean="0"/>
              <a:t>Dvě skupiny: </a:t>
            </a:r>
            <a:r>
              <a:rPr lang="cs-CZ" b="1" dirty="0" smtClean="0"/>
              <a:t>infuzním pumpy </a:t>
            </a:r>
            <a:r>
              <a:rPr lang="cs-CZ" dirty="0" smtClean="0"/>
              <a:t>a </a:t>
            </a:r>
            <a:r>
              <a:rPr lang="cs-CZ" b="1" dirty="0" smtClean="0"/>
              <a:t>lineární dávkovače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83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Infuzní pumpy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Jiný název: </a:t>
            </a:r>
            <a:r>
              <a:rPr lang="cs-CZ" b="1" dirty="0" smtClean="0"/>
              <a:t>infuzní </a:t>
            </a:r>
            <a:r>
              <a:rPr lang="cs-CZ" b="1" dirty="0"/>
              <a:t>peristaltické </a:t>
            </a:r>
            <a:r>
              <a:rPr lang="cs-CZ" b="1" dirty="0" smtClean="0"/>
              <a:t>pumpy </a:t>
            </a:r>
            <a:r>
              <a:rPr lang="cs-CZ" dirty="0" smtClean="0"/>
              <a:t>nebo </a:t>
            </a:r>
            <a:r>
              <a:rPr lang="cs-CZ" b="1" dirty="0"/>
              <a:t>volumetrické pumpy </a:t>
            </a:r>
            <a:endParaRPr lang="cs-CZ" b="1" dirty="0" smtClean="0"/>
          </a:p>
          <a:p>
            <a:r>
              <a:rPr lang="cs-CZ" b="1" dirty="0" smtClean="0"/>
              <a:t>Přesně definovaný dávkovaný objem </a:t>
            </a:r>
          </a:p>
          <a:p>
            <a:r>
              <a:rPr lang="cs-CZ" dirty="0" smtClean="0"/>
              <a:t>Základní součásti</a:t>
            </a:r>
          </a:p>
          <a:p>
            <a:pPr lvl="1"/>
            <a:r>
              <a:rPr lang="cs-CZ" b="1" dirty="0"/>
              <a:t>peristaltický </a:t>
            </a:r>
            <a:r>
              <a:rPr lang="cs-CZ" b="1" dirty="0" smtClean="0"/>
              <a:t>pohon</a:t>
            </a:r>
          </a:p>
          <a:p>
            <a:pPr lvl="1"/>
            <a:r>
              <a:rPr lang="cs-CZ" b="1" dirty="0" smtClean="0"/>
              <a:t>detektory bublin </a:t>
            </a:r>
            <a:r>
              <a:rPr lang="cs-CZ" dirty="0" smtClean="0"/>
              <a:t>a </a:t>
            </a:r>
            <a:r>
              <a:rPr lang="cs-CZ" b="1" dirty="0"/>
              <a:t>senzor okluzního </a:t>
            </a:r>
            <a:r>
              <a:rPr lang="cs-CZ" b="1" dirty="0" smtClean="0"/>
              <a:t>tlaku</a:t>
            </a:r>
          </a:p>
          <a:p>
            <a:pPr lvl="1"/>
            <a:r>
              <a:rPr lang="cs-CZ" b="1" dirty="0" err="1" smtClean="0"/>
              <a:t>dokovací</a:t>
            </a:r>
            <a:r>
              <a:rPr lang="cs-CZ" b="1" dirty="0" smtClean="0"/>
              <a:t> stanice </a:t>
            </a:r>
            <a:r>
              <a:rPr lang="cs-CZ" dirty="0" smtClean="0"/>
              <a:t>a </a:t>
            </a:r>
            <a:r>
              <a:rPr lang="cs-CZ" b="1" dirty="0" smtClean="0"/>
              <a:t>záložní napájení</a:t>
            </a:r>
            <a:endParaRPr lang="cs-CZ" dirty="0"/>
          </a:p>
          <a:p>
            <a:pPr lvl="1"/>
            <a:r>
              <a:rPr lang="cs-CZ" b="1" dirty="0" smtClean="0"/>
              <a:t>alarmy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58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Peristaltický pohon média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r>
              <a:rPr lang="cs-CZ" b="1" dirty="0" smtClean="0"/>
              <a:t>peristaltického</a:t>
            </a:r>
            <a:r>
              <a:rPr lang="cs-CZ" dirty="0" smtClean="0"/>
              <a:t> způsobu </a:t>
            </a:r>
            <a:r>
              <a:rPr lang="cs-CZ" b="1" dirty="0" smtClean="0"/>
              <a:t>čerpání</a:t>
            </a:r>
          </a:p>
          <a:p>
            <a:pPr lvl="1"/>
            <a:r>
              <a:rPr lang="cs-CZ" dirty="0" smtClean="0"/>
              <a:t>Oproti jiným čerpadlům (zubové, lamelové, membránové) </a:t>
            </a:r>
            <a:r>
              <a:rPr lang="cs-CZ" b="1" dirty="0" smtClean="0"/>
              <a:t>není médium ve styku se samotném čerpadlem</a:t>
            </a:r>
            <a:r>
              <a:rPr lang="cs-CZ" dirty="0" smtClean="0"/>
              <a:t>, </a:t>
            </a:r>
            <a:r>
              <a:rPr lang="cs-CZ" b="1" dirty="0" smtClean="0"/>
              <a:t>sterilita</a:t>
            </a:r>
          </a:p>
          <a:p>
            <a:pPr lvl="1"/>
            <a:r>
              <a:rPr lang="cs-CZ" dirty="0" smtClean="0"/>
              <a:t>Jako </a:t>
            </a:r>
            <a:r>
              <a:rPr lang="cs-CZ" b="1" dirty="0" smtClean="0"/>
              <a:t>čerpací element </a:t>
            </a:r>
            <a:r>
              <a:rPr lang="cs-CZ" dirty="0" smtClean="0"/>
              <a:t>využit samotný </a:t>
            </a:r>
            <a:r>
              <a:rPr lang="cs-CZ" b="1" dirty="0" smtClean="0"/>
              <a:t>sterilní set</a:t>
            </a:r>
          </a:p>
          <a:p>
            <a:r>
              <a:rPr lang="cs-CZ" dirty="0" smtClean="0"/>
              <a:t>Dva základní typy podle konstrukce čerpadla</a:t>
            </a:r>
          </a:p>
          <a:p>
            <a:pPr lvl="1"/>
            <a:r>
              <a:rPr lang="cs-CZ" b="1" dirty="0" smtClean="0"/>
              <a:t>Rotační systémy</a:t>
            </a:r>
          </a:p>
          <a:p>
            <a:pPr lvl="1"/>
            <a:r>
              <a:rPr lang="cs-CZ" b="1" dirty="0" smtClean="0"/>
              <a:t>Lineární systémy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4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Rotační peristaltické systémy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prvky</a:t>
            </a:r>
          </a:p>
          <a:p>
            <a:pPr lvl="1"/>
            <a:r>
              <a:rPr lang="cs-CZ" dirty="0" smtClean="0"/>
              <a:t>Rotor – obsahuje rotační </a:t>
            </a:r>
            <a:r>
              <a:rPr lang="cs-CZ" dirty="0" err="1" smtClean="0"/>
              <a:t>stoppery</a:t>
            </a:r>
            <a:endParaRPr lang="cs-CZ" dirty="0" smtClean="0"/>
          </a:p>
          <a:p>
            <a:pPr lvl="1"/>
            <a:r>
              <a:rPr lang="cs-CZ" dirty="0" err="1" smtClean="0"/>
              <a:t>Stoppery</a:t>
            </a:r>
            <a:r>
              <a:rPr lang="cs-CZ" dirty="0" smtClean="0"/>
              <a:t> – stlačují hadici, resp. přitlačují k opěrné stěně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1026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6" y="3888085"/>
            <a:ext cx="3096344" cy="18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4" descr="Popis: http://www.checkmateuk.com/wp-content/uploads/2010/09/peristaltic-p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1215"/>
            <a:ext cx="32400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Rotační</a:t>
            </a:r>
            <a:r>
              <a:rPr lang="cs-CZ" b="1" dirty="0"/>
              <a:t> peristaltické </a:t>
            </a:r>
            <a:r>
              <a:rPr lang="cs-CZ" b="1" dirty="0" smtClean="0"/>
              <a:t>systémy</a:t>
            </a:r>
            <a:br>
              <a:rPr lang="cs-CZ" b="1" dirty="0" smtClean="0"/>
            </a:br>
            <a:r>
              <a:rPr lang="cs-CZ" b="1" dirty="0" smtClean="0"/>
              <a:t>princip čerpání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smtClean="0"/>
              <a:t>Animace)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16824" cy="15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6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Rotační</a:t>
            </a:r>
            <a:r>
              <a:rPr lang="cs-CZ" b="1" dirty="0"/>
              <a:t> peristaltické </a:t>
            </a:r>
            <a:r>
              <a:rPr lang="cs-CZ" b="1" dirty="0" smtClean="0"/>
              <a:t>systémy</a:t>
            </a:r>
            <a:br>
              <a:rPr lang="cs-CZ" b="1" dirty="0" smtClean="0"/>
            </a:br>
            <a:r>
              <a:rPr lang="cs-CZ" b="1" dirty="0" smtClean="0"/>
              <a:t>mechanická konstrukce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Pohod </a:t>
            </a:r>
            <a:r>
              <a:rPr lang="cs-CZ" b="1" dirty="0" smtClean="0"/>
              <a:t>DC motor </a:t>
            </a:r>
            <a:r>
              <a:rPr lang="cs-CZ" dirty="0" smtClean="0"/>
              <a:t>nebo </a:t>
            </a:r>
            <a:r>
              <a:rPr lang="cs-CZ" b="1" dirty="0" smtClean="0"/>
              <a:t>krokový motor</a:t>
            </a:r>
          </a:p>
          <a:p>
            <a:r>
              <a:rPr lang="cs-CZ" b="1" dirty="0" smtClean="0"/>
              <a:t>Planetová převodovka, </a:t>
            </a:r>
            <a:r>
              <a:rPr lang="cs-CZ" dirty="0" smtClean="0"/>
              <a:t> malé rozměry velký převodový poměr</a:t>
            </a:r>
          </a:p>
          <a:p>
            <a:r>
              <a:rPr lang="cs-CZ" b="1" dirty="0" smtClean="0"/>
              <a:t>Rotační </a:t>
            </a:r>
            <a:r>
              <a:rPr lang="cs-CZ" b="1" dirty="0" err="1" smtClean="0"/>
              <a:t>enkodér</a:t>
            </a:r>
            <a:r>
              <a:rPr lang="cs-CZ" b="1" dirty="0" smtClean="0"/>
              <a:t> </a:t>
            </a:r>
            <a:r>
              <a:rPr lang="cs-CZ" dirty="0" smtClean="0"/>
              <a:t>pro snímání otáček a polohy</a:t>
            </a:r>
            <a:endParaRPr lang="cs-CZ" b="1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07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Rotační</a:t>
            </a:r>
            <a:r>
              <a:rPr lang="cs-CZ" b="1" dirty="0"/>
              <a:t> peristaltické </a:t>
            </a:r>
            <a:r>
              <a:rPr lang="cs-CZ" b="1" dirty="0" smtClean="0"/>
              <a:t>systémy</a:t>
            </a:r>
            <a:br>
              <a:rPr lang="cs-CZ" b="1" dirty="0" smtClean="0"/>
            </a:br>
            <a:r>
              <a:rPr lang="cs-CZ" b="1" dirty="0" smtClean="0"/>
              <a:t>aplikace v biomedicíně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Infuzní pumpy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dirty="0" smtClean="0"/>
              <a:t>Dávkovače, analyzátory, dialýzy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4100" name="Picture 4" descr="Cath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56" y="1748830"/>
            <a:ext cx="1257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61591"/>
            <a:ext cx="12573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Obrázek 6" descr="Popis: http://katalog.bdl-cee.com/editor/image/eshop_products/9828512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37" y="4100311"/>
            <a:ext cx="1806219" cy="17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ázek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736304" cy="17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9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Lineární peristaltické systémy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Rotační pohyb nahrazen lineárním posunem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8" name="LinearniPeristaltikaCelek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226333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ESF415 prezenta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ESF415 prezentace šablona</Template>
  <TotalTime>1469</TotalTime>
  <Words>326</Words>
  <Application>Microsoft Office PowerPoint</Application>
  <PresentationFormat>Předvádění na obrazovce (4:3)</PresentationFormat>
  <Paragraphs>73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ESF415 prezentace šablona</vt:lpstr>
      <vt:lpstr>Prezentace aplikace PowerPoint</vt:lpstr>
      <vt:lpstr>Základní využití</vt:lpstr>
      <vt:lpstr>Infuzní pumpy</vt:lpstr>
      <vt:lpstr>Peristaltický pohon média</vt:lpstr>
      <vt:lpstr>Rotační peristaltické systémy</vt:lpstr>
      <vt:lpstr>Rotační peristaltické systémy princip čerpání </vt:lpstr>
      <vt:lpstr>Rotační peristaltické systémy mechanická konstrukce</vt:lpstr>
      <vt:lpstr>Rotační peristaltické systémy aplikace v biomedicíně</vt:lpstr>
      <vt:lpstr>Lineární peristaltické systémy</vt:lpstr>
      <vt:lpstr>Lineární dávkovače</vt:lpstr>
      <vt:lpstr>Lineární dávkovače - konstrukce</vt:lpstr>
      <vt:lpstr>Infuzní technika - alarmy</vt:lpstr>
      <vt:lpstr>Legislativa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Matějka</dc:creator>
  <cp:lastModifiedBy>Roman Matějka</cp:lastModifiedBy>
  <cp:revision>13</cp:revision>
  <dcterms:created xsi:type="dcterms:W3CDTF">2012-07-07T13:41:46Z</dcterms:created>
  <dcterms:modified xsi:type="dcterms:W3CDTF">2012-07-08T14:11:02Z</dcterms:modified>
</cp:coreProperties>
</file>